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9" r:id="rId4"/>
    <p:sldId id="258" r:id="rId5"/>
    <p:sldId id="260" r:id="rId6"/>
    <p:sldId id="261" r:id="rId7"/>
    <p:sldId id="263"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1" autoAdjust="0"/>
    <p:restoredTop sz="94618" autoAdjust="0"/>
  </p:normalViewPr>
  <p:slideViewPr>
    <p:cSldViewPr>
      <p:cViewPr varScale="1">
        <p:scale>
          <a:sx n="105" d="100"/>
          <a:sy n="105" d="100"/>
        </p:scale>
        <p:origin x="1664" y="20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53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553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53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53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553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A562F80-8294-40F2-A59F-EC40D330E03C}"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miter lim="800000"/>
            <a:headEnd/>
            <a:tailEnd/>
          </a:ln>
        </p:spPr>
        <p:txBody>
          <a:bodyPr/>
          <a:lstStyle/>
          <a:p>
            <a:fld id="{64A8F765-D72E-4BB2-9631-F227417526E2}"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1E390DF7-1340-44E2-AE6C-15BFF0355874}"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1E390DF7-1340-44E2-AE6C-15BFF0355874}" type="slidenum">
              <a:rPr lang="en-US"/>
              <a:pPr/>
              <a:t>3</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65971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9DD0D07D-B5F0-48CE-BC82-EDCB9208DAED}" type="slidenum">
              <a:rPr lang="en-US"/>
              <a:pPr/>
              <a:t>4</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1E390DF7-1340-44E2-AE6C-15BFF0355874}" type="slidenum">
              <a:rPr lang="en-US"/>
              <a:pPr/>
              <a:t>5</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237576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1E390DF7-1340-44E2-AE6C-15BFF0355874}" type="slidenum">
              <a:rPr lang="en-US"/>
              <a:pPr/>
              <a:t>6</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465461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1E390DF7-1340-44E2-AE6C-15BFF0355874}" type="slidenum">
              <a:rPr lang="en-US"/>
              <a:pPr/>
              <a:t>7</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8606432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76375" y="2779713"/>
            <a:ext cx="6048375" cy="750887"/>
          </a:xfrm>
        </p:spPr>
        <p:txBody>
          <a:bodyPr/>
          <a:lstStyle>
            <a:lvl1pPr algn="ctr">
              <a:defRPr sz="2800" b="1"/>
            </a:lvl1pPr>
          </a:lstStyle>
          <a:p>
            <a:pPr lvl="0"/>
            <a:r>
              <a:rPr lang="es-ES" noProof="0"/>
              <a:t>Haga clic para modificar el estilo de título del patrón</a:t>
            </a:r>
            <a:endParaRPr lang="ru-RU" noProof="0"/>
          </a:p>
        </p:txBody>
      </p:sp>
      <p:sp>
        <p:nvSpPr>
          <p:cNvPr id="5123" name="Rectangle 3"/>
          <p:cNvSpPr>
            <a:spLocks noGrp="1" noChangeArrowheads="1"/>
          </p:cNvSpPr>
          <p:nvPr>
            <p:ph type="subTitle" idx="1"/>
          </p:nvPr>
        </p:nvSpPr>
        <p:spPr>
          <a:xfrm>
            <a:off x="1476375" y="3500438"/>
            <a:ext cx="6048375" cy="503237"/>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lvl1pPr marL="0" indent="0" algn="ctr">
              <a:buFontTx/>
              <a:buNone/>
              <a:defRPr sz="2400" b="1"/>
            </a:lvl1pPr>
          </a:lstStyle>
          <a:p>
            <a:pPr lvl="0"/>
            <a:r>
              <a:rPr lang="es-ES" noProof="0"/>
              <a:t>Haga clic para modificar el estilo de subtítulo del patrón</a:t>
            </a:r>
            <a:endParaRPr lang="ru-RU"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s-ES"/>
              <a:t>Haga clic para modificar el estilo de título del patrón</a:t>
            </a:r>
            <a:endParaRPr lang="ru-RU"/>
          </a:p>
        </p:txBody>
      </p:sp>
      <p:sp>
        <p:nvSpPr>
          <p:cNvPr id="3" name="Вертикальный текст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743575" y="620713"/>
            <a:ext cx="1781175" cy="5327650"/>
          </a:xfrm>
        </p:spPr>
        <p:txBody>
          <a:bodyPr vert="eaVert"/>
          <a:lstStyle/>
          <a:p>
            <a:r>
              <a:rPr lang="es-ES"/>
              <a:t>Haga clic para modificar el estilo de título del patrón</a:t>
            </a:r>
            <a:endParaRPr lang="ru-RU"/>
          </a:p>
        </p:txBody>
      </p:sp>
      <p:sp>
        <p:nvSpPr>
          <p:cNvPr id="3" name="Вертикальный текст 2"/>
          <p:cNvSpPr>
            <a:spLocks noGrp="1"/>
          </p:cNvSpPr>
          <p:nvPr>
            <p:ph type="body" orient="vert" idx="1"/>
          </p:nvPr>
        </p:nvSpPr>
        <p:spPr>
          <a:xfrm>
            <a:off x="395288" y="620713"/>
            <a:ext cx="5195887" cy="53276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s-ES"/>
              <a:t>Haga clic para modificar el estilo de título del patrón</a:t>
            </a:r>
            <a:endParaRPr lang="ru-RU"/>
          </a:p>
        </p:txBody>
      </p:sp>
      <p:sp>
        <p:nvSpPr>
          <p:cNvPr id="3" name="Объект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los estilos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s-ES"/>
              <a:t>Haga clic para modificar el estilo de título del patrón</a:t>
            </a:r>
            <a:endParaRPr lang="ru-RU"/>
          </a:p>
        </p:txBody>
      </p:sp>
      <p:sp>
        <p:nvSpPr>
          <p:cNvPr id="3" name="Объект 2"/>
          <p:cNvSpPr>
            <a:spLocks noGrp="1"/>
          </p:cNvSpPr>
          <p:nvPr>
            <p:ph sz="half" idx="1"/>
          </p:nvPr>
        </p:nvSpPr>
        <p:spPr>
          <a:xfrm>
            <a:off x="395288" y="1196975"/>
            <a:ext cx="3487737"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ru-RU"/>
          </a:p>
        </p:txBody>
      </p:sp>
      <p:sp>
        <p:nvSpPr>
          <p:cNvPr id="4" name="Объект 3"/>
          <p:cNvSpPr>
            <a:spLocks noGrp="1"/>
          </p:cNvSpPr>
          <p:nvPr>
            <p:ph sz="half" idx="2"/>
          </p:nvPr>
        </p:nvSpPr>
        <p:spPr>
          <a:xfrm>
            <a:off x="4035425" y="1196975"/>
            <a:ext cx="3489325"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s-ES"/>
              <a:t>Haga clic para modificar el estilo de título del patrón</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620713"/>
            <a:ext cx="6551613"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ru-RU"/>
          </a:p>
        </p:txBody>
      </p:sp>
      <p:sp>
        <p:nvSpPr>
          <p:cNvPr id="1027" name="Rectangle 3"/>
          <p:cNvSpPr>
            <a:spLocks noGrp="1" noChangeArrowheads="1"/>
          </p:cNvSpPr>
          <p:nvPr>
            <p:ph type="body" idx="1"/>
          </p:nvPr>
        </p:nvSpPr>
        <p:spPr bwMode="auto">
          <a:xfrm>
            <a:off x="395288" y="1196975"/>
            <a:ext cx="7129462" cy="4751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ru-RU"/>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200">
          <a:solidFill>
            <a:srgbClr val="080808"/>
          </a:solidFill>
          <a:latin typeface="+mj-lt"/>
          <a:ea typeface="+mj-ea"/>
          <a:cs typeface="+mj-cs"/>
        </a:defRPr>
      </a:lvl1pPr>
      <a:lvl2pPr algn="l" rtl="0" eaLnBrk="1" fontAlgn="base" hangingPunct="1">
        <a:spcBef>
          <a:spcPct val="0"/>
        </a:spcBef>
        <a:spcAft>
          <a:spcPct val="0"/>
        </a:spcAft>
        <a:defRPr sz="3200">
          <a:solidFill>
            <a:srgbClr val="080808"/>
          </a:solidFill>
          <a:latin typeface="Arial" charset="0"/>
        </a:defRPr>
      </a:lvl2pPr>
      <a:lvl3pPr algn="l" rtl="0" eaLnBrk="1" fontAlgn="base" hangingPunct="1">
        <a:spcBef>
          <a:spcPct val="0"/>
        </a:spcBef>
        <a:spcAft>
          <a:spcPct val="0"/>
        </a:spcAft>
        <a:defRPr sz="3200">
          <a:solidFill>
            <a:srgbClr val="080808"/>
          </a:solidFill>
          <a:latin typeface="Arial" charset="0"/>
        </a:defRPr>
      </a:lvl3pPr>
      <a:lvl4pPr algn="l" rtl="0" eaLnBrk="1" fontAlgn="base" hangingPunct="1">
        <a:spcBef>
          <a:spcPct val="0"/>
        </a:spcBef>
        <a:spcAft>
          <a:spcPct val="0"/>
        </a:spcAft>
        <a:defRPr sz="3200">
          <a:solidFill>
            <a:srgbClr val="080808"/>
          </a:solidFill>
          <a:latin typeface="Arial" charset="0"/>
        </a:defRPr>
      </a:lvl4pPr>
      <a:lvl5pPr algn="l" rtl="0" eaLnBrk="1" fontAlgn="base" hangingPunct="1">
        <a:spcBef>
          <a:spcPct val="0"/>
        </a:spcBef>
        <a:spcAft>
          <a:spcPct val="0"/>
        </a:spcAft>
        <a:defRPr sz="3200">
          <a:solidFill>
            <a:srgbClr val="080808"/>
          </a:solidFill>
          <a:latin typeface="Arial" charset="0"/>
        </a:defRPr>
      </a:lvl5pPr>
      <a:lvl6pPr marL="457200" algn="l" rtl="0" eaLnBrk="1" fontAlgn="base" hangingPunct="1">
        <a:spcBef>
          <a:spcPct val="0"/>
        </a:spcBef>
        <a:spcAft>
          <a:spcPct val="0"/>
        </a:spcAft>
        <a:defRPr sz="3200">
          <a:solidFill>
            <a:srgbClr val="080808"/>
          </a:solidFill>
          <a:latin typeface="Arial" charset="0"/>
        </a:defRPr>
      </a:lvl6pPr>
      <a:lvl7pPr marL="914400" algn="l" rtl="0" eaLnBrk="1" fontAlgn="base" hangingPunct="1">
        <a:spcBef>
          <a:spcPct val="0"/>
        </a:spcBef>
        <a:spcAft>
          <a:spcPct val="0"/>
        </a:spcAft>
        <a:defRPr sz="3200">
          <a:solidFill>
            <a:srgbClr val="080808"/>
          </a:solidFill>
          <a:latin typeface="Arial" charset="0"/>
        </a:defRPr>
      </a:lvl7pPr>
      <a:lvl8pPr marL="1371600" algn="l" rtl="0" eaLnBrk="1" fontAlgn="base" hangingPunct="1">
        <a:spcBef>
          <a:spcPct val="0"/>
        </a:spcBef>
        <a:spcAft>
          <a:spcPct val="0"/>
        </a:spcAft>
        <a:defRPr sz="3200">
          <a:solidFill>
            <a:srgbClr val="080808"/>
          </a:solidFill>
          <a:latin typeface="Arial" charset="0"/>
        </a:defRPr>
      </a:lvl8pPr>
      <a:lvl9pPr marL="1828800" algn="l" rtl="0" eaLnBrk="1" fontAlgn="base" hangingPunct="1">
        <a:spcBef>
          <a:spcPct val="0"/>
        </a:spcBef>
        <a:spcAft>
          <a:spcPct val="0"/>
        </a:spcAft>
        <a:defRPr sz="3200">
          <a:solidFill>
            <a:srgbClr val="080808"/>
          </a:solidFill>
          <a:latin typeface="Arial" charset="0"/>
        </a:defRPr>
      </a:lvl9pPr>
    </p:titleStyle>
    <p:bodyStyle>
      <a:lvl1pPr marL="342900" indent="-342900" algn="l" rtl="0" eaLnBrk="1" fontAlgn="base" hangingPunct="1">
        <a:spcBef>
          <a:spcPct val="20000"/>
        </a:spcBef>
        <a:spcAft>
          <a:spcPct val="0"/>
        </a:spcAft>
        <a:buChar char="•"/>
        <a:defRPr sz="2800">
          <a:solidFill>
            <a:srgbClr val="080808"/>
          </a:solidFill>
          <a:latin typeface="+mn-lt"/>
          <a:ea typeface="+mn-ea"/>
          <a:cs typeface="+mn-cs"/>
        </a:defRPr>
      </a:lvl1pPr>
      <a:lvl2pPr marL="742950" indent="-285750" algn="l" rtl="0" eaLnBrk="1" fontAlgn="base" hangingPunct="1">
        <a:spcBef>
          <a:spcPct val="20000"/>
        </a:spcBef>
        <a:spcAft>
          <a:spcPct val="0"/>
        </a:spcAft>
        <a:buChar char="–"/>
        <a:defRPr sz="2400" b="1">
          <a:solidFill>
            <a:srgbClr val="080808"/>
          </a:solidFill>
          <a:latin typeface="+mn-lt"/>
        </a:defRPr>
      </a:lvl2pPr>
      <a:lvl3pPr marL="1143000" indent="-228600" algn="l" rtl="0" eaLnBrk="1" fontAlgn="base" hangingPunct="1">
        <a:spcBef>
          <a:spcPct val="20000"/>
        </a:spcBef>
        <a:spcAft>
          <a:spcPct val="0"/>
        </a:spcAft>
        <a:buChar char="•"/>
        <a:defRPr sz="2400">
          <a:solidFill>
            <a:srgbClr val="080808"/>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tisanromanhierro@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F31BDF4-27C1-CA46-B4F8-80894F704C5B}"/>
              </a:ext>
            </a:extLst>
          </p:cNvPr>
          <p:cNvSpPr/>
          <p:nvPr/>
        </p:nvSpPr>
        <p:spPr>
          <a:xfrm>
            <a:off x="2286000" y="3140968"/>
            <a:ext cx="4572000" cy="523220"/>
          </a:xfrm>
          <a:prstGeom prst="rect">
            <a:avLst/>
          </a:prstGeom>
        </p:spPr>
        <p:txBody>
          <a:bodyPr>
            <a:spAutoFit/>
          </a:bodyPr>
          <a:lstStyle/>
          <a:p>
            <a:pPr algn="ctr"/>
            <a:endParaRPr lang="es-ES" sz="2800" dirty="0">
              <a:solidFill>
                <a:srgbClr val="080808"/>
              </a:solidFill>
            </a:endParaRPr>
          </a:p>
        </p:txBody>
      </p:sp>
      <p:sp>
        <p:nvSpPr>
          <p:cNvPr id="7" name="Google Shape;101;p24">
            <a:extLst>
              <a:ext uri="{FF2B5EF4-FFF2-40B4-BE49-F238E27FC236}">
                <a16:creationId xmlns:a16="http://schemas.microsoft.com/office/drawing/2014/main" id="{E0152361-A1B0-9D43-8CDB-969A1B5F378F}"/>
              </a:ext>
            </a:extLst>
          </p:cNvPr>
          <p:cNvSpPr txBox="1">
            <a:spLocks/>
          </p:cNvSpPr>
          <p:nvPr/>
        </p:nvSpPr>
        <p:spPr>
          <a:xfrm>
            <a:off x="3315274" y="1502787"/>
            <a:ext cx="2993100" cy="477600"/>
          </a:xfrm>
          <a:prstGeom prst="rect">
            <a:avLst/>
          </a:prstGeom>
        </p:spPr>
        <p:txBody>
          <a:bodyPr spcFirstLastPara="1" wrap="square" lIns="91425" tIns="91425" rIns="91425" bIns="0" anchor="ctr" anchorCtr="0">
            <a:noAutofit/>
          </a:bodyPr>
          <a:lstStyle>
            <a:lvl1pPr marL="342900" indent="-342900" algn="l" rtl="0" eaLnBrk="1" fontAlgn="base" hangingPunct="1">
              <a:spcBef>
                <a:spcPct val="20000"/>
              </a:spcBef>
              <a:spcAft>
                <a:spcPct val="0"/>
              </a:spcAft>
              <a:buChar char="•"/>
              <a:defRPr sz="2800">
                <a:solidFill>
                  <a:srgbClr val="080808"/>
                </a:solidFill>
                <a:latin typeface="+mn-lt"/>
                <a:ea typeface="+mn-ea"/>
                <a:cs typeface="+mn-cs"/>
              </a:defRPr>
            </a:lvl1pPr>
            <a:lvl2pPr marL="742950" indent="-285750" algn="l" rtl="0" eaLnBrk="1" fontAlgn="base" hangingPunct="1">
              <a:spcBef>
                <a:spcPct val="20000"/>
              </a:spcBef>
              <a:spcAft>
                <a:spcPct val="0"/>
              </a:spcAft>
              <a:buChar char="–"/>
              <a:defRPr sz="2400" b="1">
                <a:solidFill>
                  <a:srgbClr val="080808"/>
                </a:solidFill>
                <a:latin typeface="+mn-lt"/>
              </a:defRPr>
            </a:lvl2pPr>
            <a:lvl3pPr marL="1143000" indent="-228600" algn="l" rtl="0" eaLnBrk="1" fontAlgn="base" hangingPunct="1">
              <a:spcBef>
                <a:spcPct val="20000"/>
              </a:spcBef>
              <a:spcAft>
                <a:spcPct val="0"/>
              </a:spcAft>
              <a:buChar char="•"/>
              <a:defRPr sz="2400">
                <a:solidFill>
                  <a:srgbClr val="080808"/>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spcAft>
                <a:spcPts val="1600"/>
              </a:spcAft>
              <a:buNone/>
            </a:pPr>
            <a:r>
              <a:rPr lang="es-ES" sz="1400" kern="0" dirty="0">
                <a:solidFill>
                  <a:schemeClr val="bg2"/>
                </a:solidFill>
                <a:latin typeface="Arial" panose="020B0604020202020204" pitchFamily="34" charset="0"/>
                <a:cs typeface="Arial" panose="020B0604020202020204" pitchFamily="34" charset="0"/>
              </a:rPr>
              <a:t>Catalina San Román </a:t>
            </a:r>
            <a:br>
              <a:rPr lang="es-ES" sz="1400" kern="0" dirty="0">
                <a:solidFill>
                  <a:schemeClr val="bg2"/>
                </a:solidFill>
                <a:latin typeface="Arial" panose="020B0604020202020204" pitchFamily="34" charset="0"/>
                <a:cs typeface="Arial" panose="020B0604020202020204" pitchFamily="34" charset="0"/>
              </a:rPr>
            </a:br>
            <a:r>
              <a:rPr lang="es-ES" sz="1400" kern="0" dirty="0" err="1">
                <a:solidFill>
                  <a:schemeClr val="bg2"/>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csanromanm@uoc.</a:t>
            </a:r>
            <a:r>
              <a:rPr lang="es-ES" sz="1400" kern="0" dirty="0" err="1">
                <a:solidFill>
                  <a:schemeClr val="bg2"/>
                </a:solidFill>
                <a:latin typeface="Arial" panose="020B0604020202020204" pitchFamily="34" charset="0"/>
                <a:cs typeface="Arial" panose="020B0604020202020204" pitchFamily="34" charset="0"/>
              </a:rPr>
              <a:t>edu</a:t>
            </a:r>
            <a:r>
              <a:rPr lang="es-ES" sz="1400" kern="0" dirty="0">
                <a:solidFill>
                  <a:schemeClr val="bg2"/>
                </a:solidFill>
                <a:latin typeface="Arial" panose="020B0604020202020204" pitchFamily="34" charset="0"/>
                <a:cs typeface="Arial" panose="020B0604020202020204" pitchFamily="34" charset="0"/>
              </a:rPr>
              <a:t> </a:t>
            </a:r>
            <a:br>
              <a:rPr lang="es-ES" kern="0" dirty="0">
                <a:solidFill>
                  <a:schemeClr val="bg2"/>
                </a:solidFill>
                <a:latin typeface="Arial" panose="020B0604020202020204" pitchFamily="34" charset="0"/>
                <a:cs typeface="Arial" panose="020B0604020202020204" pitchFamily="34" charset="0"/>
              </a:rPr>
            </a:br>
            <a:endParaRPr lang="es-ES" kern="0" dirty="0">
              <a:solidFill>
                <a:schemeClr val="bg2"/>
              </a:solidFill>
            </a:endParaRPr>
          </a:p>
        </p:txBody>
      </p:sp>
      <p:sp>
        <p:nvSpPr>
          <p:cNvPr id="8" name="Google Shape;100;p24">
            <a:extLst>
              <a:ext uri="{FF2B5EF4-FFF2-40B4-BE49-F238E27FC236}">
                <a16:creationId xmlns:a16="http://schemas.microsoft.com/office/drawing/2014/main" id="{C6172B08-F488-0E43-8032-EF7067EEB84B}"/>
              </a:ext>
            </a:extLst>
          </p:cNvPr>
          <p:cNvSpPr txBox="1">
            <a:spLocks noGrp="1"/>
          </p:cNvSpPr>
          <p:nvPr>
            <p:ph type="subTitle" idx="1"/>
          </p:nvPr>
        </p:nvSpPr>
        <p:spPr>
          <a:xfrm>
            <a:off x="2987824" y="5661248"/>
            <a:ext cx="3648000" cy="322500"/>
          </a:xfrm>
          <a:prstGeom prst="rect">
            <a:avLst/>
          </a:prstGeom>
        </p:spPr>
        <p:txBody>
          <a:bodyPr spcFirstLastPara="1" wrap="square" lIns="90000" tIns="91425" rIns="91425" bIns="91425" anchor="ctr" anchorCtr="0">
            <a:noAutofit/>
          </a:bodyPr>
          <a:lstStyle/>
          <a:p>
            <a:pPr marL="0" lvl="0" indent="0">
              <a:spcAft>
                <a:spcPts val="1600"/>
              </a:spcAft>
            </a:pPr>
            <a:r>
              <a:rPr lang="es-ES" sz="1400" b="0" dirty="0">
                <a:solidFill>
                  <a:schemeClr val="bg2"/>
                </a:solidFill>
                <a:latin typeface="Arial" panose="020B0604020202020204" pitchFamily="34" charset="0"/>
                <a:cs typeface="Arial" panose="020B0604020202020204" pitchFamily="34" charset="0"/>
              </a:rPr>
              <a:t>Proyecto III – Presentación del proyecto – </a:t>
            </a:r>
            <a:br>
              <a:rPr lang="es-ES" sz="1400" b="0" dirty="0">
                <a:solidFill>
                  <a:schemeClr val="bg2"/>
                </a:solidFill>
                <a:latin typeface="Arial" panose="020B0604020202020204" pitchFamily="34" charset="0"/>
                <a:cs typeface="Arial" panose="020B0604020202020204" pitchFamily="34" charset="0"/>
              </a:rPr>
            </a:br>
            <a:r>
              <a:rPr lang="es-ES" sz="1400" b="0" dirty="0" err="1">
                <a:solidFill>
                  <a:schemeClr val="bg2"/>
                </a:solidFill>
                <a:latin typeface="Arial" panose="020B0604020202020204" pitchFamily="34" charset="0"/>
                <a:cs typeface="Arial" panose="020B0604020202020204" pitchFamily="34" charset="0"/>
              </a:rPr>
              <a:t>Universitat</a:t>
            </a:r>
            <a:r>
              <a:rPr lang="es-ES" sz="1400" b="0" dirty="0">
                <a:solidFill>
                  <a:schemeClr val="bg2"/>
                </a:solidFill>
                <a:latin typeface="Arial" panose="020B0604020202020204" pitchFamily="34" charset="0"/>
                <a:cs typeface="Arial" panose="020B0604020202020204" pitchFamily="34" charset="0"/>
              </a:rPr>
              <a:t> </a:t>
            </a:r>
            <a:r>
              <a:rPr lang="es-ES" sz="1400" b="0" dirty="0" err="1">
                <a:solidFill>
                  <a:schemeClr val="bg2"/>
                </a:solidFill>
                <a:latin typeface="Arial" panose="020B0604020202020204" pitchFamily="34" charset="0"/>
                <a:cs typeface="Arial" panose="020B0604020202020204" pitchFamily="34" charset="0"/>
              </a:rPr>
              <a:t>Oberta</a:t>
            </a:r>
            <a:r>
              <a:rPr lang="es-ES" sz="1400" b="0" dirty="0">
                <a:solidFill>
                  <a:schemeClr val="bg2"/>
                </a:solidFill>
                <a:latin typeface="Arial" panose="020B0604020202020204" pitchFamily="34" charset="0"/>
                <a:cs typeface="Arial" panose="020B0604020202020204" pitchFamily="34" charset="0"/>
              </a:rPr>
              <a:t> de Catalunya</a:t>
            </a:r>
            <a:br>
              <a:rPr lang="es-ES" sz="1400" b="0" dirty="0">
                <a:solidFill>
                  <a:schemeClr val="bg2"/>
                </a:solidFill>
                <a:latin typeface="Arial" panose="020B0604020202020204" pitchFamily="34" charset="0"/>
                <a:cs typeface="Arial" panose="020B0604020202020204" pitchFamily="34" charset="0"/>
              </a:rPr>
            </a:br>
            <a:r>
              <a:rPr lang="es-ES" sz="1400" b="0" dirty="0">
                <a:solidFill>
                  <a:schemeClr val="bg2"/>
                </a:solidFill>
                <a:latin typeface="Arial" panose="020B0604020202020204" pitchFamily="34" charset="0"/>
                <a:cs typeface="Arial" panose="020B0604020202020204" pitchFamily="34" charset="0"/>
              </a:rPr>
              <a:t>03-2021</a:t>
            </a:r>
            <a:endParaRPr sz="1400" b="0" dirty="0"/>
          </a:p>
        </p:txBody>
      </p:sp>
      <p:sp>
        <p:nvSpPr>
          <p:cNvPr id="3" name="CuadroTexto 2">
            <a:extLst>
              <a:ext uri="{FF2B5EF4-FFF2-40B4-BE49-F238E27FC236}">
                <a16:creationId xmlns:a16="http://schemas.microsoft.com/office/drawing/2014/main" id="{CC2738D2-D877-BF44-92D7-FB24C206952E}"/>
              </a:ext>
            </a:extLst>
          </p:cNvPr>
          <p:cNvSpPr txBox="1"/>
          <p:nvPr/>
        </p:nvSpPr>
        <p:spPr>
          <a:xfrm>
            <a:off x="1259632" y="2843450"/>
            <a:ext cx="6417141" cy="1641475"/>
          </a:xfrm>
          <a:prstGeom prst="rect">
            <a:avLst/>
          </a:prstGeom>
          <a:noFill/>
        </p:spPr>
        <p:txBody>
          <a:bodyPr wrap="none" rtlCol="0">
            <a:spAutoFit/>
          </a:bodyPr>
          <a:lstStyle/>
          <a:p>
            <a:pPr marL="0" indent="0" algn="ctr">
              <a:spcAft>
                <a:spcPts val="1600"/>
              </a:spcAft>
            </a:pPr>
            <a:r>
              <a:rPr lang="es-ES" sz="2800" b="1" dirty="0">
                <a:latin typeface="Arial" panose="020B0604020202020204" pitchFamily="34" charset="0"/>
                <a:cs typeface="Arial" panose="020B0604020202020204" pitchFamily="34" charset="0"/>
              </a:rPr>
              <a:t>El noveno arte: La narración gráfica.</a:t>
            </a:r>
          </a:p>
          <a:p>
            <a:pPr marL="0" indent="0" algn="ctr">
              <a:spcAft>
                <a:spcPts val="1600"/>
              </a:spcAft>
            </a:pPr>
            <a:r>
              <a:rPr lang="es-ES" sz="2800" b="1" dirty="0">
                <a:latin typeface="Arial" panose="020B0604020202020204" pitchFamily="34" charset="0"/>
                <a:cs typeface="Arial" panose="020B0604020202020204" pitchFamily="34" charset="0"/>
              </a:rPr>
              <a:t>- Manga -</a:t>
            </a:r>
            <a:endParaRPr lang="es-ES" sz="2800" dirty="0">
              <a:latin typeface="Arial" panose="020B0604020202020204" pitchFamily="34" charset="0"/>
              <a:cs typeface="Arial" panose="020B0604020202020204" pitchFamily="34" charset="0"/>
            </a:endParaRP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11186" y="2587184"/>
            <a:ext cx="7921625" cy="4606925"/>
          </a:xfrm>
        </p:spPr>
        <p:txBody>
          <a:bodyPr/>
          <a:lstStyle/>
          <a:p>
            <a:pPr marL="0" indent="0">
              <a:buNone/>
            </a:pPr>
            <a:r>
              <a:rPr lang="es-ES_tradnl" sz="1400" dirty="0"/>
              <a:t>En un principio, mis intereses artísticos se basaban en el estudio del dibujo y la exploración de las técnicas pictóricas, con un especial interés en la estética del Este Asiático. </a:t>
            </a:r>
            <a:endParaRPr lang="es-ES" sz="1400" dirty="0"/>
          </a:p>
          <a:p>
            <a:pPr marL="0" indent="0">
              <a:buNone/>
            </a:pPr>
            <a:r>
              <a:rPr lang="es-ES_tradnl" sz="1400" dirty="0"/>
              <a:t> </a:t>
            </a:r>
            <a:endParaRPr lang="es-ES" sz="1400" dirty="0"/>
          </a:p>
          <a:p>
            <a:pPr marL="0" indent="0">
              <a:buNone/>
            </a:pPr>
            <a:r>
              <a:rPr lang="es-ES_tradnl" sz="1400" dirty="0"/>
              <a:t>Durante el periodo de aislamiento en  los inicios de la pandemia me decanté por sumergirme en un mundo más digital, concretamente en la narración de temáticas de interés a partir de material audiovisual. </a:t>
            </a:r>
          </a:p>
          <a:p>
            <a:pPr marL="0" indent="0">
              <a:buNone/>
            </a:pPr>
            <a:endParaRPr lang="es-ES_tradnl" sz="1400" dirty="0"/>
          </a:p>
          <a:p>
            <a:pPr marL="0" indent="0">
              <a:buNone/>
            </a:pPr>
            <a:r>
              <a:rPr lang="es-ES_tradnl" sz="1400" dirty="0"/>
              <a:t>En la actualidad, me intereso por el estudio de la noción del arte y cómo es percibido a través del espectador. Para ello, sin olvidar mi pasión por la cultura asiática, he decidido centrarme en estudiar cuál es la posición que ocupa la narración gráfica, concretamente el manga, en el mundo artístico, analizando sus orígenes e influencias por medio de la creación de una instalación conformada a través de la creación de una narración gráfica explicativa.</a:t>
            </a:r>
            <a:endParaRPr lang="es-ES" sz="1400" dirty="0"/>
          </a:p>
          <a:p>
            <a:pPr marL="0" indent="0" eaLnBrk="1" hangingPunct="1">
              <a:lnSpc>
                <a:spcPct val="80000"/>
              </a:lnSpc>
              <a:buNone/>
              <a:defRPr/>
            </a:pPr>
            <a:endParaRPr lang="uk-UA" sz="1800" dirty="0">
              <a:latin typeface="+mj-lt"/>
            </a:endParaRPr>
          </a:p>
        </p:txBody>
      </p:sp>
      <p:sp>
        <p:nvSpPr>
          <p:cNvPr id="6" name="CuadroTexto 5">
            <a:extLst>
              <a:ext uri="{FF2B5EF4-FFF2-40B4-BE49-F238E27FC236}">
                <a16:creationId xmlns:a16="http://schemas.microsoft.com/office/drawing/2014/main" id="{E763A865-9260-3B49-B64F-3664471EE2CB}"/>
              </a:ext>
            </a:extLst>
          </p:cNvPr>
          <p:cNvSpPr txBox="1"/>
          <p:nvPr/>
        </p:nvSpPr>
        <p:spPr>
          <a:xfrm>
            <a:off x="3860105" y="1628800"/>
            <a:ext cx="1423788" cy="338554"/>
          </a:xfrm>
          <a:prstGeom prst="rect">
            <a:avLst/>
          </a:prstGeom>
          <a:noFill/>
        </p:spPr>
        <p:txBody>
          <a:bodyPr wrap="none" rtlCol="0">
            <a:spAutoFit/>
          </a:bodyPr>
          <a:lstStyle/>
          <a:p>
            <a:r>
              <a:rPr lang="es-ES" sz="1600" dirty="0">
                <a:solidFill>
                  <a:srgbClr val="080808"/>
                </a:solidFill>
              </a:rPr>
              <a:t>STATEMENT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11187" y="2708920"/>
            <a:ext cx="7921625" cy="4606925"/>
          </a:xfrm>
        </p:spPr>
        <p:txBody>
          <a:bodyPr/>
          <a:lstStyle/>
          <a:p>
            <a:pPr marL="0" indent="0">
              <a:buNone/>
            </a:pPr>
            <a:r>
              <a:rPr lang="es-ES" sz="1400" dirty="0"/>
              <a:t>Atraída por la estética y la cultura de Asia Oriental, en 2016 realicé un viaje a Japón que cambiaría mi vida abriéndome las puertas al mundo del arte.</a:t>
            </a:r>
          </a:p>
          <a:p>
            <a:pPr marL="0" indent="0">
              <a:buNone/>
            </a:pPr>
            <a:r>
              <a:rPr lang="es-ES" sz="1400" dirty="0"/>
              <a:t>Desde entonces, empecé a desarrollar un cierto interés en las impresiones japonesas </a:t>
            </a:r>
            <a:r>
              <a:rPr lang="es-ES" sz="1400" i="1" dirty="0" err="1"/>
              <a:t>ukiyo</a:t>
            </a:r>
            <a:r>
              <a:rPr lang="es-ES" sz="1400" i="1" dirty="0"/>
              <a:t>-e </a:t>
            </a:r>
            <a:r>
              <a:rPr lang="es-ES" sz="1400" dirty="0"/>
              <a:t>y en las composiciones de los </a:t>
            </a:r>
            <a:r>
              <a:rPr lang="es-ES" sz="1400" i="1" dirty="0" err="1"/>
              <a:t>biyinga</a:t>
            </a:r>
            <a:r>
              <a:rPr lang="es-ES" sz="1400" i="1" dirty="0"/>
              <a:t>, </a:t>
            </a:r>
            <a:r>
              <a:rPr lang="es-ES" sz="1400" dirty="0"/>
              <a:t>en las que se refleja la belleza de la mujer japonesa del pasado.</a:t>
            </a:r>
          </a:p>
          <a:p>
            <a:pPr marL="0" indent="0">
              <a:buNone/>
            </a:pPr>
            <a:r>
              <a:rPr lang="es-ES" sz="1400" dirty="0"/>
              <a:t>Mis inicios artísticos se concentraron en el aprendizaje del dibujo y en la exploración de diversas técnicas pictóricas, destacando el acrílico sobre lienzo y la acuarela. En 2018 realicé mi primera exposición solidaria en Almería, conformada a partir de una colección de acrílicos y acuarelas con influencias orientales.</a:t>
            </a:r>
          </a:p>
          <a:p>
            <a:pPr marL="0" indent="0">
              <a:buNone/>
            </a:pPr>
            <a:r>
              <a:rPr lang="es-ES" sz="1400" dirty="0"/>
              <a:t>A finales de 2019 empecé a desarrollar un gran interés en técnicas y temáticas no tan tradicionales, como es el videoarte y la videoinstalación.</a:t>
            </a:r>
          </a:p>
          <a:p>
            <a:pPr marL="0" indent="0">
              <a:buNone/>
            </a:pPr>
            <a:r>
              <a:rPr lang="es-ES" sz="1400" dirty="0"/>
              <a:t>En la actualidad me dedico a la ilustración por medio de la acuarela y a la creación de narraciones gráficas inspiradas en el manga.</a:t>
            </a:r>
          </a:p>
          <a:p>
            <a:pPr marL="0" indent="0" eaLnBrk="1" hangingPunct="1">
              <a:lnSpc>
                <a:spcPct val="80000"/>
              </a:lnSpc>
              <a:buNone/>
              <a:defRPr/>
            </a:pPr>
            <a:endParaRPr lang="uk-UA" sz="1800" dirty="0">
              <a:latin typeface="+mj-lt"/>
            </a:endParaRPr>
          </a:p>
        </p:txBody>
      </p:sp>
      <p:sp>
        <p:nvSpPr>
          <p:cNvPr id="6" name="CuadroTexto 5">
            <a:extLst>
              <a:ext uri="{FF2B5EF4-FFF2-40B4-BE49-F238E27FC236}">
                <a16:creationId xmlns:a16="http://schemas.microsoft.com/office/drawing/2014/main" id="{E763A865-9260-3B49-B64F-3664471EE2CB}"/>
              </a:ext>
            </a:extLst>
          </p:cNvPr>
          <p:cNvSpPr txBox="1"/>
          <p:nvPr/>
        </p:nvSpPr>
        <p:spPr>
          <a:xfrm>
            <a:off x="3860105" y="1628800"/>
            <a:ext cx="1301959" cy="338554"/>
          </a:xfrm>
          <a:prstGeom prst="rect">
            <a:avLst/>
          </a:prstGeom>
          <a:noFill/>
        </p:spPr>
        <p:txBody>
          <a:bodyPr wrap="none" rtlCol="0">
            <a:spAutoFit/>
          </a:bodyPr>
          <a:lstStyle/>
          <a:p>
            <a:r>
              <a:rPr lang="es-ES" sz="1600" dirty="0">
                <a:solidFill>
                  <a:srgbClr val="080808"/>
                </a:solidFill>
              </a:rPr>
              <a:t>BIOGRAFÍA</a:t>
            </a:r>
          </a:p>
        </p:txBody>
      </p:sp>
    </p:spTree>
    <p:extLst>
      <p:ext uri="{BB962C8B-B14F-4D97-AF65-F5344CB8AC3E}">
        <p14:creationId xmlns:p14="http://schemas.microsoft.com/office/powerpoint/2010/main" val="1893153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F9FD6A4-3ED5-134F-A308-D7FBB3E931C7}"/>
              </a:ext>
            </a:extLst>
          </p:cNvPr>
          <p:cNvSpPr/>
          <p:nvPr/>
        </p:nvSpPr>
        <p:spPr>
          <a:xfrm>
            <a:off x="611560" y="2644170"/>
            <a:ext cx="7704856" cy="1282402"/>
          </a:xfrm>
          <a:prstGeom prst="rect">
            <a:avLst/>
          </a:prstGeom>
        </p:spPr>
        <p:txBody>
          <a:bodyPr wrap="square">
            <a:spAutoFit/>
          </a:bodyPr>
          <a:lstStyle/>
          <a:p>
            <a:pPr marL="0" indent="0" algn="ctr">
              <a:spcAft>
                <a:spcPts val="1600"/>
              </a:spcAft>
            </a:pPr>
            <a:r>
              <a:rPr lang="es-ES" sz="3200" b="1" dirty="0">
                <a:latin typeface="Arial" panose="020B0604020202020204" pitchFamily="34" charset="0"/>
                <a:cs typeface="Arial" panose="020B0604020202020204" pitchFamily="34" charset="0"/>
              </a:rPr>
              <a:t> El noveno arte: La narración gráfica.</a:t>
            </a:r>
          </a:p>
          <a:p>
            <a:pPr marL="0" indent="0" algn="ctr">
              <a:spcAft>
                <a:spcPts val="1600"/>
              </a:spcAft>
            </a:pPr>
            <a:r>
              <a:rPr lang="es-ES" sz="3200" b="1" dirty="0">
                <a:latin typeface="Arial" panose="020B0604020202020204" pitchFamily="34" charset="0"/>
                <a:cs typeface="Arial" panose="020B0604020202020204" pitchFamily="34" charset="0"/>
              </a:rPr>
              <a:t>- Manga -</a:t>
            </a:r>
            <a:endParaRPr lang="es-ES" sz="3200"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11187" y="2587184"/>
            <a:ext cx="7921625" cy="4606925"/>
          </a:xfrm>
        </p:spPr>
        <p:txBody>
          <a:bodyPr/>
          <a:lstStyle/>
          <a:p>
            <a:pPr marL="0" indent="0">
              <a:buNone/>
            </a:pPr>
            <a:r>
              <a:rPr lang="es-ES_tradnl" sz="1400" dirty="0"/>
              <a:t>El proyecto tomará la forma de una instalación visual  en la que el espectador, a través de imágenes proyectadas y fichas narrativas experimentará un recorrido que reflejará los inicios de del manga popular (remontados a más de 1200 años) sus influencias artísticas en el arte occidental y la consideración de la narración gráfica como el noveno arte. </a:t>
            </a:r>
          </a:p>
          <a:p>
            <a:pPr marL="0" indent="0">
              <a:buNone/>
            </a:pPr>
            <a:r>
              <a:rPr lang="es-ES_tradnl" sz="1400" dirty="0"/>
              <a:t>La instalación se basará en el despliegue o división de las características más importantes de la narración literaria; el carácter pictórico o dibujo (a través de las imágenes proyectadas) y el narrativo (por medio de las fichas narrativas).</a:t>
            </a:r>
          </a:p>
          <a:p>
            <a:pPr marL="0" indent="0">
              <a:buNone/>
            </a:pPr>
            <a:endParaRPr lang="es-ES_tradnl" sz="1400" dirty="0"/>
          </a:p>
          <a:p>
            <a:pPr marL="0" indent="0">
              <a:buNone/>
            </a:pPr>
            <a:r>
              <a:rPr lang="es-ES_tradnl" sz="1400" dirty="0"/>
              <a:t>En primer lugar, y para poder realizar la instalación, crearé una narración gráfica al estilo manga que resuma los tres conceptos clave del proyecto (orígenes, influencias, consideración artística).</a:t>
            </a:r>
          </a:p>
          <a:p>
            <a:pPr marL="0" indent="0">
              <a:buNone/>
            </a:pPr>
            <a:r>
              <a:rPr lang="es-ES_tradnl" sz="1400" dirty="0"/>
              <a:t>Las imágenes proyectadas serán las ilustraciones realizadas para el manga y las fichas narrativas contendrán los “bocadillos” o apartados narrativos del manga.</a:t>
            </a:r>
          </a:p>
          <a:p>
            <a:pPr marL="0" indent="0">
              <a:buNone/>
            </a:pPr>
            <a:endParaRPr lang="es-ES_tradnl" sz="1400" dirty="0"/>
          </a:p>
          <a:p>
            <a:pPr marL="0" indent="0">
              <a:buNone/>
            </a:pPr>
            <a:r>
              <a:rPr lang="es-ES_tradnl" sz="1400" dirty="0"/>
              <a:t>Como resultado obtendremos una pieza de narración gráfica y una instalación </a:t>
            </a:r>
            <a:r>
              <a:rPr lang="es-ES_tradnl" sz="1400" dirty="0" err="1"/>
              <a:t>inmersiva</a:t>
            </a:r>
            <a:r>
              <a:rPr lang="es-ES_tradnl" sz="1400" dirty="0"/>
              <a:t> que favorecerá la apreciación de la narración gráfica como una forma artística de por sí.</a:t>
            </a:r>
          </a:p>
          <a:p>
            <a:pPr marL="0" indent="0">
              <a:buNone/>
            </a:pPr>
            <a:endParaRPr lang="uk-UA" sz="1800" dirty="0">
              <a:latin typeface="+mj-lt"/>
            </a:endParaRPr>
          </a:p>
        </p:txBody>
      </p:sp>
      <p:sp>
        <p:nvSpPr>
          <p:cNvPr id="6" name="CuadroTexto 5">
            <a:extLst>
              <a:ext uri="{FF2B5EF4-FFF2-40B4-BE49-F238E27FC236}">
                <a16:creationId xmlns:a16="http://schemas.microsoft.com/office/drawing/2014/main" id="{E763A865-9260-3B49-B64F-3664471EE2CB}"/>
              </a:ext>
            </a:extLst>
          </p:cNvPr>
          <p:cNvSpPr txBox="1"/>
          <p:nvPr/>
        </p:nvSpPr>
        <p:spPr>
          <a:xfrm>
            <a:off x="3860105" y="1628800"/>
            <a:ext cx="1274708" cy="338554"/>
          </a:xfrm>
          <a:prstGeom prst="rect">
            <a:avLst/>
          </a:prstGeom>
          <a:noFill/>
        </p:spPr>
        <p:txBody>
          <a:bodyPr wrap="none" rtlCol="0">
            <a:spAutoFit/>
          </a:bodyPr>
          <a:lstStyle/>
          <a:p>
            <a:r>
              <a:rPr lang="es-ES" sz="1600" dirty="0">
                <a:solidFill>
                  <a:srgbClr val="080808"/>
                </a:solidFill>
              </a:rPr>
              <a:t>ABSTRACT</a:t>
            </a:r>
          </a:p>
        </p:txBody>
      </p:sp>
    </p:spTree>
    <p:extLst>
      <p:ext uri="{BB962C8B-B14F-4D97-AF65-F5344CB8AC3E}">
        <p14:creationId xmlns:p14="http://schemas.microsoft.com/office/powerpoint/2010/main" val="782854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11187" y="2060848"/>
            <a:ext cx="7921625" cy="4606925"/>
          </a:xfrm>
        </p:spPr>
        <p:txBody>
          <a:bodyPr/>
          <a:lstStyle/>
          <a:p>
            <a:pPr marL="0" indent="0" algn="ctr">
              <a:spcAft>
                <a:spcPts val="1600"/>
              </a:spcAft>
            </a:pPr>
            <a:r>
              <a:rPr lang="es-ES_tradnl" sz="1400" dirty="0"/>
              <a:t>Título: “</a:t>
            </a:r>
            <a:r>
              <a:rPr lang="es-ES" sz="1400" dirty="0">
                <a:latin typeface="Arial" panose="020B0604020202020204" pitchFamily="34" charset="0"/>
                <a:cs typeface="Arial" panose="020B0604020202020204" pitchFamily="34" charset="0"/>
              </a:rPr>
              <a:t>El noveno arte: La narración gráfica. - Manga -</a:t>
            </a:r>
            <a:r>
              <a:rPr lang="es-ES_tradnl" sz="1400" dirty="0"/>
              <a:t>”</a:t>
            </a:r>
            <a:endParaRPr lang="es-ES" sz="1400" dirty="0"/>
          </a:p>
          <a:p>
            <a:pPr algn="ctr"/>
            <a:r>
              <a:rPr lang="es-ES_tradnl" sz="1400" dirty="0"/>
              <a:t>Autor: Catalina San Román</a:t>
            </a:r>
          </a:p>
          <a:p>
            <a:pPr marL="0" indent="0" algn="ctr">
              <a:buNone/>
            </a:pPr>
            <a:endParaRPr lang="es-ES" sz="1400" dirty="0"/>
          </a:p>
          <a:p>
            <a:pPr algn="ctr"/>
            <a:r>
              <a:rPr lang="es-ES_tradnl" sz="1400" dirty="0"/>
              <a:t>Fecha: 03-2020</a:t>
            </a:r>
          </a:p>
          <a:p>
            <a:pPr marL="0" indent="0" algn="ctr">
              <a:buNone/>
            </a:pPr>
            <a:endParaRPr lang="es-ES" sz="1400" dirty="0"/>
          </a:p>
          <a:p>
            <a:pPr algn="ctr"/>
            <a:r>
              <a:rPr lang="es-ES_tradnl" sz="1400" dirty="0"/>
              <a:t>Características que interfieren: Reflexión personal, </a:t>
            </a:r>
          </a:p>
          <a:p>
            <a:pPr marL="0" indent="0" algn="ctr">
              <a:buNone/>
            </a:pPr>
            <a:r>
              <a:rPr lang="es-ES_tradnl" sz="1400" dirty="0"/>
              <a:t>experimentación digital, dibujo y narración.</a:t>
            </a:r>
          </a:p>
          <a:p>
            <a:pPr marL="0" indent="0" algn="ctr">
              <a:buNone/>
            </a:pPr>
            <a:endParaRPr lang="es-ES" sz="1400" dirty="0"/>
          </a:p>
          <a:p>
            <a:pPr algn="ctr"/>
            <a:r>
              <a:rPr lang="es-ES_tradnl" sz="1400" dirty="0"/>
              <a:t>Medio: Instalación – Narración gráfica</a:t>
            </a:r>
          </a:p>
          <a:p>
            <a:pPr marL="0" indent="0" algn="ctr">
              <a:buNone/>
            </a:pPr>
            <a:endParaRPr lang="es-ES" sz="1400" dirty="0"/>
          </a:p>
          <a:p>
            <a:pPr algn="ctr"/>
            <a:r>
              <a:rPr lang="es-ES_tradnl" sz="1400" dirty="0"/>
              <a:t>Superficie: Pared blanca de amplias dimensiones – Archivo digital</a:t>
            </a:r>
          </a:p>
          <a:p>
            <a:pPr marL="0" indent="0" algn="ctr">
              <a:buNone/>
            </a:pPr>
            <a:br>
              <a:rPr lang="es-ES" sz="1400" dirty="0"/>
            </a:br>
            <a:endParaRPr lang="uk-UA" sz="1400" dirty="0">
              <a:latin typeface="+mj-lt"/>
            </a:endParaRPr>
          </a:p>
        </p:txBody>
      </p:sp>
      <p:sp>
        <p:nvSpPr>
          <p:cNvPr id="6" name="CuadroTexto 5">
            <a:extLst>
              <a:ext uri="{FF2B5EF4-FFF2-40B4-BE49-F238E27FC236}">
                <a16:creationId xmlns:a16="http://schemas.microsoft.com/office/drawing/2014/main" id="{E763A865-9260-3B49-B64F-3664471EE2CB}"/>
              </a:ext>
            </a:extLst>
          </p:cNvPr>
          <p:cNvSpPr txBox="1"/>
          <p:nvPr/>
        </p:nvSpPr>
        <p:spPr>
          <a:xfrm>
            <a:off x="3851920" y="1412776"/>
            <a:ext cx="1738938" cy="338554"/>
          </a:xfrm>
          <a:prstGeom prst="rect">
            <a:avLst/>
          </a:prstGeom>
          <a:noFill/>
        </p:spPr>
        <p:txBody>
          <a:bodyPr wrap="none" rtlCol="0">
            <a:spAutoFit/>
          </a:bodyPr>
          <a:lstStyle/>
          <a:p>
            <a:r>
              <a:rPr lang="es-ES" sz="1600" dirty="0">
                <a:solidFill>
                  <a:srgbClr val="080808"/>
                </a:solidFill>
              </a:rPr>
              <a:t>FICHA TÉCNICA</a:t>
            </a:r>
          </a:p>
        </p:txBody>
      </p:sp>
    </p:spTree>
    <p:extLst>
      <p:ext uri="{BB962C8B-B14F-4D97-AF65-F5344CB8AC3E}">
        <p14:creationId xmlns:p14="http://schemas.microsoft.com/office/powerpoint/2010/main" val="274808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11187" y="2587184"/>
            <a:ext cx="7921625" cy="4606925"/>
          </a:xfrm>
        </p:spPr>
        <p:txBody>
          <a:bodyPr/>
          <a:lstStyle/>
          <a:p>
            <a:pPr marL="0" indent="0">
              <a:buNone/>
            </a:pPr>
            <a:r>
              <a:rPr lang="es-ES_tradnl" sz="1400" dirty="0">
                <a:latin typeface="+mj-lt"/>
              </a:rPr>
              <a:t>En las siguientes líneas se hará una breve descripción de la primera manifestación del proyecto.</a:t>
            </a:r>
          </a:p>
          <a:p>
            <a:pPr marL="0" indent="0">
              <a:buNone/>
            </a:pPr>
            <a:endParaRPr lang="es-ES_tradnl" sz="1400" dirty="0">
              <a:latin typeface="+mj-lt"/>
              <a:cs typeface="Arial" panose="020B0604020202020204" pitchFamily="34" charset="0"/>
            </a:endParaRPr>
          </a:p>
          <a:p>
            <a:pPr marL="0" indent="0">
              <a:buNone/>
            </a:pPr>
            <a:r>
              <a:rPr lang="es-ES_tradnl" sz="1400" dirty="0">
                <a:latin typeface="+mj-lt"/>
                <a:cs typeface="Arial" panose="020B0604020202020204" pitchFamily="34" charset="0"/>
              </a:rPr>
              <a:t>“</a:t>
            </a:r>
            <a:r>
              <a:rPr lang="es-ES" sz="1400" dirty="0">
                <a:latin typeface="Arial" panose="020B0604020202020204" pitchFamily="34" charset="0"/>
                <a:cs typeface="Arial" panose="020B0604020202020204" pitchFamily="34" charset="0"/>
              </a:rPr>
              <a:t>El noveno arte: La narración gráfica. - Manga -” es un proyecto doble conformado a partir de la creación de una narración gráfica y una instalación visual realizada a partir de las ilustraciones y textos obtenidos de la narración grafica originada en primer lugar.</a:t>
            </a:r>
          </a:p>
          <a:p>
            <a:pPr marL="0" indent="0">
              <a:buNone/>
            </a:pPr>
            <a:r>
              <a:rPr lang="es-ES" sz="1400" dirty="0">
                <a:latin typeface="Arial" panose="020B0604020202020204" pitchFamily="34" charset="0"/>
                <a:cs typeface="Arial" panose="020B0604020202020204" pitchFamily="34" charset="0"/>
              </a:rPr>
              <a:t>Este proyecto en su conjunto constituye una forma experimental que es exhibida en un tiempo y espacio determinado, sin embargo, con creación del manga obtenemos una pieza que podrá ser digitalizada y compartida tanto digital como físicamente.</a:t>
            </a:r>
            <a:endParaRPr lang="es-ES_tradnl" sz="1400" dirty="0">
              <a:latin typeface="+mj-lt"/>
            </a:endParaRPr>
          </a:p>
          <a:p>
            <a:pPr marL="0" indent="0">
              <a:buNone/>
            </a:pPr>
            <a:r>
              <a:rPr lang="es-ES_tradnl" sz="1400" dirty="0">
                <a:latin typeface="+mj-lt"/>
              </a:rPr>
              <a:t>El objetivo de la artista el librar a la narración gráfica de los tabúes sociales que ha ido adquiriendo, pues se tiende a considerar la narración gráfica como mero entretenimiento dejando de un lado su carácter artístico.</a:t>
            </a:r>
          </a:p>
          <a:p>
            <a:pPr marL="0" indent="0">
              <a:buNone/>
            </a:pPr>
            <a:r>
              <a:rPr lang="es-ES_tradnl" sz="1400" dirty="0">
                <a:latin typeface="+mj-lt"/>
              </a:rPr>
              <a:t> El espectador visualizará la narración grafica creada por la autora por medio de una proyección (texto e ilustraciones separadas) ofreciendo al espectador una oportunidad para apreciar sus dos lados artísticos, que juntos conforman una única forma de crear arte.</a:t>
            </a:r>
          </a:p>
          <a:p>
            <a:pPr marL="0" indent="0">
              <a:buNone/>
            </a:pPr>
            <a:endParaRPr lang="es-ES_tradnl" sz="1400" dirty="0">
              <a:latin typeface="+mj-lt"/>
            </a:endParaRPr>
          </a:p>
          <a:p>
            <a:pPr marL="0" indent="0">
              <a:buNone/>
            </a:pPr>
            <a:endParaRPr lang="uk-UA" sz="1800" dirty="0">
              <a:latin typeface="+mj-lt"/>
            </a:endParaRPr>
          </a:p>
        </p:txBody>
      </p:sp>
      <p:sp>
        <p:nvSpPr>
          <p:cNvPr id="6" name="CuadroTexto 5">
            <a:extLst>
              <a:ext uri="{FF2B5EF4-FFF2-40B4-BE49-F238E27FC236}">
                <a16:creationId xmlns:a16="http://schemas.microsoft.com/office/drawing/2014/main" id="{E763A865-9260-3B49-B64F-3664471EE2CB}"/>
              </a:ext>
            </a:extLst>
          </p:cNvPr>
          <p:cNvSpPr txBox="1"/>
          <p:nvPr/>
        </p:nvSpPr>
        <p:spPr>
          <a:xfrm>
            <a:off x="2599856" y="1556792"/>
            <a:ext cx="3944285" cy="338554"/>
          </a:xfrm>
          <a:prstGeom prst="rect">
            <a:avLst/>
          </a:prstGeom>
          <a:noFill/>
        </p:spPr>
        <p:txBody>
          <a:bodyPr wrap="none" rtlCol="0">
            <a:spAutoFit/>
          </a:bodyPr>
          <a:lstStyle/>
          <a:p>
            <a:r>
              <a:rPr lang="es-ES" sz="1600" dirty="0">
                <a:solidFill>
                  <a:srgbClr val="080808"/>
                </a:solidFill>
              </a:rPr>
              <a:t>DSCRIPCIÓN Y CONCEPTUALIZACIÓN</a:t>
            </a:r>
          </a:p>
        </p:txBody>
      </p:sp>
    </p:spTree>
    <p:extLst>
      <p:ext uri="{BB962C8B-B14F-4D97-AF65-F5344CB8AC3E}">
        <p14:creationId xmlns:p14="http://schemas.microsoft.com/office/powerpoint/2010/main" val="2347530983"/>
      </p:ext>
    </p:extLst>
  </p:cSld>
  <p:clrMapOvr>
    <a:masterClrMapping/>
  </p:clrMapOvr>
</p:sld>
</file>

<file path=ppt/theme/theme1.xml><?xml version="1.0" encoding="utf-8"?>
<a:theme xmlns:a="http://schemas.openxmlformats.org/drawingml/2006/main" name="template">
  <a:themeElements>
    <a:clrScheme name="template 8">
      <a:dk1>
        <a:srgbClr val="4D4D4D"/>
      </a:dk1>
      <a:lt1>
        <a:srgbClr val="FFFFFF"/>
      </a:lt1>
      <a:dk2>
        <a:srgbClr val="4D4D4D"/>
      </a:dk2>
      <a:lt2>
        <a:srgbClr val="393939"/>
      </a:lt2>
      <a:accent1>
        <a:srgbClr val="858585"/>
      </a:accent1>
      <a:accent2>
        <a:srgbClr val="939393"/>
      </a:accent2>
      <a:accent3>
        <a:srgbClr val="FFFFFF"/>
      </a:accent3>
      <a:accent4>
        <a:srgbClr val="404040"/>
      </a:accent4>
      <a:accent5>
        <a:srgbClr val="C2C2C2"/>
      </a:accent5>
      <a:accent6>
        <a:srgbClr val="858585"/>
      </a:accent6>
      <a:hlink>
        <a:srgbClr val="696969"/>
      </a:hlink>
      <a:folHlink>
        <a:srgbClr val="DDDDDD"/>
      </a:folHlink>
    </a:clrScheme>
    <a:fontScheme name="templat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11163C"/>
        </a:lt2>
        <a:accent1>
          <a:srgbClr val="212B53"/>
        </a:accent1>
        <a:accent2>
          <a:srgbClr val="364481"/>
        </a:accent2>
        <a:accent3>
          <a:srgbClr val="FFFFFF"/>
        </a:accent3>
        <a:accent4>
          <a:srgbClr val="404040"/>
        </a:accent4>
        <a:accent5>
          <a:srgbClr val="ABACB3"/>
        </a:accent5>
        <a:accent6>
          <a:srgbClr val="303D74"/>
        </a:accent6>
        <a:hlink>
          <a:srgbClr val="3E4985"/>
        </a:hlink>
        <a:folHlink>
          <a:srgbClr val="DDDDDD"/>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0D254C"/>
        </a:lt2>
        <a:accent1>
          <a:srgbClr val="254B83"/>
        </a:accent1>
        <a:accent2>
          <a:srgbClr val="406DAA"/>
        </a:accent2>
        <a:accent3>
          <a:srgbClr val="FFFFFF"/>
        </a:accent3>
        <a:accent4>
          <a:srgbClr val="404040"/>
        </a:accent4>
        <a:accent5>
          <a:srgbClr val="ACB1C1"/>
        </a:accent5>
        <a:accent6>
          <a:srgbClr val="39629A"/>
        </a:accent6>
        <a:hlink>
          <a:srgbClr val="3267B4"/>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363B45"/>
        </a:lt2>
        <a:accent1>
          <a:srgbClr val="A99D9B"/>
        </a:accent1>
        <a:accent2>
          <a:srgbClr val="565A66"/>
        </a:accent2>
        <a:accent3>
          <a:srgbClr val="FFFFFF"/>
        </a:accent3>
        <a:accent4>
          <a:srgbClr val="404040"/>
        </a:accent4>
        <a:accent5>
          <a:srgbClr val="D1CCCB"/>
        </a:accent5>
        <a:accent6>
          <a:srgbClr val="4D515C"/>
        </a:accent6>
        <a:hlink>
          <a:srgbClr val="927154"/>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2E3236"/>
        </a:lt2>
        <a:accent1>
          <a:srgbClr val="B26920"/>
        </a:accent1>
        <a:accent2>
          <a:srgbClr val="6F7F8D"/>
        </a:accent2>
        <a:accent3>
          <a:srgbClr val="FFFFFF"/>
        </a:accent3>
        <a:accent4>
          <a:srgbClr val="404040"/>
        </a:accent4>
        <a:accent5>
          <a:srgbClr val="D5B9AB"/>
        </a:accent5>
        <a:accent6>
          <a:srgbClr val="64727F"/>
        </a:accent6>
        <a:hlink>
          <a:srgbClr val="EEC722"/>
        </a:hlink>
        <a:folHlink>
          <a:srgbClr val="DDDDDD"/>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2E3236"/>
        </a:lt2>
        <a:accent1>
          <a:srgbClr val="9BB6EE"/>
        </a:accent1>
        <a:accent2>
          <a:srgbClr val="6F7F8D"/>
        </a:accent2>
        <a:accent3>
          <a:srgbClr val="FFFFFF"/>
        </a:accent3>
        <a:accent4>
          <a:srgbClr val="404040"/>
        </a:accent4>
        <a:accent5>
          <a:srgbClr val="CBD7F5"/>
        </a:accent5>
        <a:accent6>
          <a:srgbClr val="64727F"/>
        </a:accent6>
        <a:hlink>
          <a:srgbClr val="84AAF3"/>
        </a:hlink>
        <a:folHlink>
          <a:srgbClr val="DDDDDD"/>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40494F"/>
        </a:lt2>
        <a:accent1>
          <a:srgbClr val="6D7D8A"/>
        </a:accent1>
        <a:accent2>
          <a:srgbClr val="A7A7A7"/>
        </a:accent2>
        <a:accent3>
          <a:srgbClr val="FFFFFF"/>
        </a:accent3>
        <a:accent4>
          <a:srgbClr val="404040"/>
        </a:accent4>
        <a:accent5>
          <a:srgbClr val="BABFC4"/>
        </a:accent5>
        <a:accent6>
          <a:srgbClr val="979797"/>
        </a:accent6>
        <a:hlink>
          <a:srgbClr val="7F7F7F"/>
        </a:hlink>
        <a:folHlink>
          <a:srgbClr val="DDDDDD"/>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4D4D4D"/>
        </a:dk2>
        <a:lt2>
          <a:srgbClr val="454D52"/>
        </a:lt2>
        <a:accent1>
          <a:srgbClr val="7D8B97"/>
        </a:accent1>
        <a:accent2>
          <a:srgbClr val="CBCBCB"/>
        </a:accent2>
        <a:accent3>
          <a:srgbClr val="FFFFFF"/>
        </a:accent3>
        <a:accent4>
          <a:srgbClr val="404040"/>
        </a:accent4>
        <a:accent5>
          <a:srgbClr val="BFC4C9"/>
        </a:accent5>
        <a:accent6>
          <a:srgbClr val="B8B8B8"/>
        </a:accent6>
        <a:hlink>
          <a:srgbClr val="515869"/>
        </a:hlink>
        <a:folHlink>
          <a:srgbClr val="DDDDD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4D4D4D"/>
        </a:dk2>
        <a:lt2>
          <a:srgbClr val="393939"/>
        </a:lt2>
        <a:accent1>
          <a:srgbClr val="858585"/>
        </a:accent1>
        <a:accent2>
          <a:srgbClr val="939393"/>
        </a:accent2>
        <a:accent3>
          <a:srgbClr val="FFFFFF"/>
        </a:accent3>
        <a:accent4>
          <a:srgbClr val="404040"/>
        </a:accent4>
        <a:accent5>
          <a:srgbClr val="C2C2C2"/>
        </a:accent5>
        <a:accent6>
          <a:srgbClr val="858585"/>
        </a:accent6>
        <a:hlink>
          <a:srgbClr val="696969"/>
        </a:hlink>
        <a:folHlink>
          <a:srgbClr val="DDDDD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4D4D4D"/>
        </a:dk2>
        <a:lt2>
          <a:srgbClr val="4F5056"/>
        </a:lt2>
        <a:accent1>
          <a:srgbClr val="7E7F8E"/>
        </a:accent1>
        <a:accent2>
          <a:srgbClr val="C0C1C5"/>
        </a:accent2>
        <a:accent3>
          <a:srgbClr val="FFFFFF"/>
        </a:accent3>
        <a:accent4>
          <a:srgbClr val="404040"/>
        </a:accent4>
        <a:accent5>
          <a:srgbClr val="C0C0C6"/>
        </a:accent5>
        <a:accent6>
          <a:srgbClr val="AEAFB2"/>
        </a:accent6>
        <a:hlink>
          <a:srgbClr val="ACAFB7"/>
        </a:hlink>
        <a:folHlink>
          <a:srgbClr val="DDDDD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4D4D4D"/>
        </a:dk2>
        <a:lt2>
          <a:srgbClr val="85978F"/>
        </a:lt2>
        <a:accent1>
          <a:srgbClr val="9DA499"/>
        </a:accent1>
        <a:accent2>
          <a:srgbClr val="A5B9BA"/>
        </a:accent2>
        <a:accent3>
          <a:srgbClr val="FFFFFF"/>
        </a:accent3>
        <a:accent4>
          <a:srgbClr val="404040"/>
        </a:accent4>
        <a:accent5>
          <a:srgbClr val="CCCFCA"/>
        </a:accent5>
        <a:accent6>
          <a:srgbClr val="95A7A8"/>
        </a:accent6>
        <a:hlink>
          <a:srgbClr val="ABB4AB"/>
        </a:hlink>
        <a:folHlink>
          <a:srgbClr val="DDDDD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4D4D4D"/>
        </a:dk2>
        <a:lt2>
          <a:srgbClr val="484847"/>
        </a:lt2>
        <a:accent1>
          <a:srgbClr val="7C7C74"/>
        </a:accent1>
        <a:accent2>
          <a:srgbClr val="AFB2AA"/>
        </a:accent2>
        <a:accent3>
          <a:srgbClr val="FFFFFF"/>
        </a:accent3>
        <a:accent4>
          <a:srgbClr val="404040"/>
        </a:accent4>
        <a:accent5>
          <a:srgbClr val="BFBFBC"/>
        </a:accent5>
        <a:accent6>
          <a:srgbClr val="9EA19A"/>
        </a:accent6>
        <a:hlink>
          <a:srgbClr val="D4D2C6"/>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TotalTime>
  <Words>681</Words>
  <Application>Microsoft Macintosh PowerPoint</Application>
  <PresentationFormat>Presentación en pantalla (4:3)</PresentationFormat>
  <Paragraphs>53</Paragraphs>
  <Slides>7</Slides>
  <Notes>7</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7</vt:i4>
      </vt:variant>
    </vt:vector>
  </HeadingPairs>
  <TitlesOfParts>
    <vt:vector size="9" baseType="lpstr">
      <vt:lpstr>Arial</vt:lpstr>
      <vt:lpstr>template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11</cp:revision>
  <dcterms:created xsi:type="dcterms:W3CDTF">2020-06-18T23:04:16Z</dcterms:created>
  <dcterms:modified xsi:type="dcterms:W3CDTF">2021-03-30T00:29:14Z</dcterms:modified>
</cp:coreProperties>
</file>